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71" r:id="rId2"/>
    <p:sldId id="256" r:id="rId3"/>
    <p:sldId id="257" r:id="rId4"/>
    <p:sldId id="262" r:id="rId5"/>
    <p:sldId id="258" r:id="rId6"/>
    <p:sldId id="259" r:id="rId7"/>
    <p:sldId id="263" r:id="rId8"/>
    <p:sldId id="260" r:id="rId9"/>
    <p:sldId id="264" r:id="rId10"/>
    <p:sldId id="299" r:id="rId11"/>
    <p:sldId id="265" r:id="rId12"/>
    <p:sldId id="266" r:id="rId13"/>
    <p:sldId id="267" r:id="rId14"/>
    <p:sldId id="268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14" r:id="rId23"/>
    <p:sldId id="315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9" clrMode="gray" frameSlides="1"/>
  <p:clrMru>
    <a:srgbClr val="FFFC10"/>
    <a:srgbClr val="FF483E"/>
    <a:srgbClr val="0A441E"/>
    <a:srgbClr val="4D1B0D"/>
    <a:srgbClr val="8CFD09"/>
    <a:srgbClr val="1E984D"/>
    <a:srgbClr val="1C1C74"/>
    <a:srgbClr val="8FF1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0441505-8E17-4B4A-93FB-C372F084FD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31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E55D381-FD6B-460A-9C57-365E885E9BF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675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44C04B-F3D5-4769-A2BF-08D1215E3AF3}" type="slidenum">
              <a:rPr lang="en-US"/>
              <a:pPr/>
              <a:t>1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AE2BF6-6476-4B61-A4DC-ADF2652308D1}" type="slidenum">
              <a:rPr lang="en-US"/>
              <a:pPr/>
              <a:t>10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1D2F18-4243-4CEE-ACE6-313FD93941A3}" type="slidenum">
              <a:rPr lang="en-US"/>
              <a:pPr/>
              <a:t>11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F38790-8D52-4374-9222-7A9D046F268D}" type="slidenum">
              <a:rPr lang="en-US"/>
              <a:pPr/>
              <a:t>12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86A038-9628-4337-AA3D-DF5F394CE929}" type="slidenum">
              <a:rPr lang="en-US"/>
              <a:pPr/>
              <a:t>13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B7D052-7D37-443E-92C0-472F2E978A7D}" type="slidenum">
              <a:rPr lang="en-US"/>
              <a:pPr/>
              <a:t>14</a:t>
            </a:fld>
            <a:endParaRPr lang="en-US"/>
          </a:p>
        </p:txBody>
      </p:sp>
      <p:sp>
        <p:nvSpPr>
          <p:cNvPr id="4301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9974F-17C0-4347-8FC1-A05BAA6865A7}" type="slidenum">
              <a:rPr lang="en-US"/>
              <a:pPr/>
              <a:t>15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FF078D-2D66-4670-982C-894918414611}" type="slidenum">
              <a:rPr lang="en-US"/>
              <a:pPr/>
              <a:t>19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AD4A7E-8713-4D99-81B5-980473BFC1BC}" type="slidenum">
              <a:rPr lang="en-US"/>
              <a:pPr/>
              <a:t>2</a:t>
            </a:fld>
            <a:endParaRPr lang="en-US"/>
          </a:p>
        </p:txBody>
      </p:sp>
      <p:sp>
        <p:nvSpPr>
          <p:cNvPr id="1843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5AF117-C193-4C1E-BD85-5AC738BC4BAB}" type="slidenum">
              <a:rPr lang="en-US"/>
              <a:pPr/>
              <a:t>20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774823-55B3-457D-8B13-81AAE875820A}" type="slidenum">
              <a:rPr lang="en-US"/>
              <a:pPr/>
              <a:t>21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7FD581-C961-433C-8026-8FCB12332C72}" type="slidenum">
              <a:rPr lang="en-US"/>
              <a:pPr/>
              <a:t>22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AB8AE7-9725-487E-9E2D-F42F38EE2EA9}" type="slidenum">
              <a:rPr lang="en-US"/>
              <a:pPr/>
              <a:t>3</a:t>
            </a:fld>
            <a:endParaRPr lang="en-US"/>
          </a:p>
        </p:txBody>
      </p:sp>
      <p:sp>
        <p:nvSpPr>
          <p:cNvPr id="2048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8AFC7-3DB4-401B-BEA8-6C526283C5E8}" type="slidenum">
              <a:rPr lang="en-US"/>
              <a:pPr/>
              <a:t>4</a:t>
            </a:fld>
            <a:endParaRPr 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A2C01B-9A9D-4C34-A396-BFA2BAE082FA}" type="slidenum">
              <a:rPr lang="en-US"/>
              <a:pPr/>
              <a:t>5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C724B4-C853-443B-A452-C1C2E61DDEE8}" type="slidenum">
              <a:rPr lang="en-US"/>
              <a:pPr/>
              <a:t>6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CFA110-A778-4A69-86FB-F243593793DB}" type="slidenum">
              <a:rPr lang="en-US"/>
              <a:pPr/>
              <a:t>7</a:t>
            </a:fld>
            <a:endParaRPr lang="en-US"/>
          </a:p>
        </p:txBody>
      </p:sp>
      <p:sp>
        <p:nvSpPr>
          <p:cNvPr id="2867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AFDBB5-FFC2-496C-A1A3-A208A921CA24}" type="slidenum">
              <a:rPr lang="en-US"/>
              <a:pPr/>
              <a:t>8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B62A34-E11A-43B4-89A9-68AE728A842D}" type="slidenum">
              <a:rPr lang="en-US"/>
              <a:pPr/>
              <a:t>9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B42CC4-8355-4E97-B46C-8FC3970793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52443B-8582-4BFA-9662-044B8C6AA4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F81ED4-6592-4899-BD58-7AE1806C5F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9E6A5B-812C-483C-8A84-4464536697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E15FA3-181A-4754-A9A5-7936CE36C0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2BC2E0-2072-4410-9FB7-CCA63CC4FC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75424D-5435-488B-809A-8C8585018D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5DFF2-6FD1-4A00-AFD6-C06029054F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E8A561-D301-4975-81B7-F49B401056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DDD140-AFD7-4596-B3F3-403EB5F18A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109C03-4E5F-4058-A4BC-938C15CD64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A64D"/>
            </a:gs>
            <a:gs pos="100000">
              <a:srgbClr val="50A8CD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ED4DED6-5EBE-4EFE-85AB-71D6DC21B33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4bppssq4jsI" TargetMode="Externa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04800" y="76200"/>
            <a:ext cx="8534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dirty="0">
                <a:solidFill>
                  <a:srgbClr val="4D1B0D"/>
                </a:solidFill>
                <a:latin typeface="Chalkboard" charset="0"/>
              </a:rPr>
              <a:t>ELECTROMAGNETISM</a:t>
            </a:r>
            <a:endParaRPr lang="en-US" sz="2000" dirty="0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09600" y="1143000"/>
            <a:ext cx="807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dirty="0">
                <a:solidFill>
                  <a:srgbClr val="1D0660"/>
                </a:solidFill>
                <a:hlinkClick r:id="rId3"/>
              </a:rPr>
              <a:t>Magnetism</a:t>
            </a:r>
            <a:r>
              <a:rPr lang="en-US" sz="3600" dirty="0">
                <a:solidFill>
                  <a:srgbClr val="1D0660"/>
                </a:solidFill>
              </a:rPr>
              <a:t> from Electric Currents</a:t>
            </a:r>
            <a:endParaRPr lang="en-US" dirty="0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28600" y="1676400"/>
            <a:ext cx="86868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>
                <a:solidFill>
                  <a:srgbClr val="0A441E"/>
                </a:solidFill>
              </a:rPr>
              <a:t>CHAPTER 18, Section 2, pages 626-631</a:t>
            </a:r>
            <a:endParaRPr lang="en-US"/>
          </a:p>
        </p:txBody>
      </p:sp>
      <p:pic>
        <p:nvPicPr>
          <p:cNvPr id="15365" name="Picture 6" descr="sc0055c952"/>
          <p:cNvPicPr>
            <a:picLocks noChangeAspect="1" noChangeArrowheads="1"/>
          </p:cNvPicPr>
          <p:nvPr/>
        </p:nvPicPr>
        <p:blipFill>
          <a:blip r:embed="rId4"/>
          <a:srcRect t="26613" b="29941"/>
          <a:stretch>
            <a:fillRect/>
          </a:stretch>
        </p:blipFill>
        <p:spPr bwMode="auto">
          <a:xfrm rot="10800000">
            <a:off x="0" y="3352800"/>
            <a:ext cx="914400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FF1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5" descr="barso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838200"/>
            <a:ext cx="84582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381000" y="533400"/>
            <a:ext cx="80772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The _______________ of each loop ______ to the strength of the magnetic field of any neighboring loops.</a:t>
            </a:r>
            <a:r>
              <a:rPr lang="en-US"/>
              <a:t>  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81000" y="2286000"/>
            <a:ext cx="44958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If the current changes direction, the ________________ changes direction and the _______ flip (use a __________ to test)</a:t>
            </a:r>
            <a:endParaRPr lang="en-US"/>
          </a:p>
        </p:txBody>
      </p:sp>
      <p:pic>
        <p:nvPicPr>
          <p:cNvPr id="35844" name="Picture 5" descr="solenoi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4423569" y="2434431"/>
            <a:ext cx="5029200" cy="336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371600" y="533400"/>
            <a:ext cx="4038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4D1B0D"/>
                </a:solidFill>
              </a:rPr>
              <a:t>MAGNETIC FIELD</a:t>
            </a:r>
            <a:endParaRPr lang="en-US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57200" y="4724400"/>
            <a:ext cx="2514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4D1B0D"/>
                </a:solidFill>
              </a:rPr>
              <a:t>COMPASS</a:t>
            </a:r>
            <a:endParaRPr lang="en-US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381000" y="3276600"/>
            <a:ext cx="4038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4D1B0D"/>
                </a:solidFill>
              </a:rPr>
              <a:t>MAGNETIC FIELD</a:t>
            </a:r>
            <a:endParaRPr lang="en-US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1143000" y="4267200"/>
            <a:ext cx="1600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4D1B0D"/>
                </a:solidFill>
              </a:rPr>
              <a:t>POLES</a:t>
            </a:r>
            <a:endParaRPr 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533400" y="990600"/>
            <a:ext cx="1371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4D1B0D"/>
                </a:solidFill>
              </a:rPr>
              <a:t>ADDS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70" grpId="0"/>
      <p:bldP spid="11271" grpId="0"/>
      <p:bldP spid="11272" grpId="0"/>
      <p:bldP spid="11273" grpId="0"/>
      <p:bldP spid="112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382000" cy="579438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200">
                <a:solidFill>
                  <a:srgbClr val="FFFC10"/>
                </a:solidFill>
              </a:rPr>
              <a:t> To </a:t>
            </a:r>
            <a:r>
              <a:rPr lang="en-US" sz="3200" b="1" u="sng">
                <a:solidFill>
                  <a:srgbClr val="FFFC10"/>
                </a:solidFill>
              </a:rPr>
              <a:t>INCREASE</a:t>
            </a:r>
            <a:r>
              <a:rPr lang="en-US" sz="3200">
                <a:solidFill>
                  <a:srgbClr val="FFFC10"/>
                </a:solidFill>
              </a:rPr>
              <a:t> a solenoid’s magnetic field:</a:t>
            </a:r>
            <a:endParaRPr lang="en-US"/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381000" y="1066800"/>
            <a:ext cx="8763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1. ___________________________________</a:t>
            </a:r>
            <a:endParaRPr lang="en-US"/>
          </a:p>
        </p:txBody>
      </p:sp>
      <p:sp>
        <p:nvSpPr>
          <p:cNvPr id="37892" name="Text Box 5"/>
          <p:cNvSpPr txBox="1">
            <a:spLocks noChangeArrowheads="1"/>
          </p:cNvSpPr>
          <p:nvPr/>
        </p:nvSpPr>
        <p:spPr bwMode="auto">
          <a:xfrm>
            <a:off x="381000" y="1905000"/>
            <a:ext cx="8534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2. __________________________________</a:t>
            </a:r>
            <a:endParaRPr lang="en-US"/>
          </a:p>
        </p:txBody>
      </p:sp>
      <p:sp>
        <p:nvSpPr>
          <p:cNvPr id="37893" name="Text Box 7"/>
          <p:cNvSpPr txBox="1">
            <a:spLocks noChangeArrowheads="1"/>
          </p:cNvSpPr>
          <p:nvPr/>
        </p:nvSpPr>
        <p:spPr bwMode="auto">
          <a:xfrm>
            <a:off x="228600" y="4648200"/>
            <a:ext cx="86106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*3. __________________________________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990600" y="4648200"/>
            <a:ext cx="7696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Place ferromagnetic material in center of coils</a:t>
            </a:r>
            <a:endParaRPr lang="en-US"/>
          </a:p>
        </p:txBody>
      </p:sp>
      <p:sp>
        <p:nvSpPr>
          <p:cNvPr id="37895" name="Text Box 9"/>
          <p:cNvSpPr txBox="1">
            <a:spLocks noChangeArrowheads="1"/>
          </p:cNvSpPr>
          <p:nvPr/>
        </p:nvSpPr>
        <p:spPr bwMode="auto">
          <a:xfrm>
            <a:off x="381000" y="3352800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304800" y="5562600"/>
            <a:ext cx="8382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* This makes an ___________________.  </a:t>
            </a:r>
            <a:endParaRPr lang="en-US"/>
          </a:p>
        </p:txBody>
      </p:sp>
      <p:pic>
        <p:nvPicPr>
          <p:cNvPr id="37897" name="Picture 11" descr="wire_cur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2590800"/>
            <a:ext cx="31242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3352800" y="5486400"/>
            <a:ext cx="434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1D0660"/>
                </a:solidFill>
              </a:rPr>
              <a:t>ELECTROMAGNET</a:t>
            </a:r>
            <a:endParaRPr lang="en-US"/>
          </a:p>
        </p:txBody>
      </p:sp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914400" y="1066800"/>
            <a:ext cx="807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Increase the # of coils (combines magnetic fields)</a:t>
            </a:r>
            <a:endParaRPr lang="en-US"/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990600" y="1905000"/>
            <a:ext cx="7696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Increase the voltage (which increases current)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/>
      <p:bldP spid="12298" grpId="0"/>
      <p:bldP spid="12300" grpId="0"/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228600" y="381000"/>
            <a:ext cx="7239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/>
              <a:t>D.  ELECTROMAGNETS</a:t>
            </a:r>
            <a:endParaRPr lang="en-US"/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52400" y="1219200"/>
            <a:ext cx="914400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 Much ___________ than solenoids themselves because the magnetic field of the ______ causes the ferromagnetic core to become a ________.  The _________ of the core line up and create a larger magnetic field.</a:t>
            </a:r>
            <a:r>
              <a:rPr lang="en-US"/>
              <a:t>  </a:t>
            </a:r>
          </a:p>
        </p:txBody>
      </p:sp>
      <p:pic>
        <p:nvPicPr>
          <p:cNvPr id="39940" name="Picture 4" descr="electromagnet_an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405188"/>
            <a:ext cx="4267200" cy="345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228600" y="3962400"/>
            <a:ext cx="411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Ex:  “magnet charger”</a:t>
            </a:r>
            <a:endParaRPr lang="en-US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600200" y="1219200"/>
            <a:ext cx="2667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4D1B0D"/>
                </a:solidFill>
              </a:rPr>
              <a:t>STRONGER</a:t>
            </a:r>
            <a:endParaRPr lang="en-US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6248400" y="1676400"/>
            <a:ext cx="1676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4D1B0D"/>
                </a:solidFill>
              </a:rPr>
              <a:t>COILS</a:t>
            </a:r>
            <a:endParaRPr lang="en-US"/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6781800" y="2209800"/>
            <a:ext cx="2057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4D1B0D"/>
                </a:solidFill>
              </a:rPr>
              <a:t>MAGNET</a:t>
            </a:r>
            <a:endParaRPr lang="en-US"/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1143000" y="2667000"/>
            <a:ext cx="2438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4D1B0D"/>
                </a:solidFill>
              </a:rPr>
              <a:t>DOMAINS</a:t>
            </a:r>
            <a:endParaRPr lang="en-US"/>
          </a:p>
        </p:txBody>
      </p:sp>
      <p:sp>
        <p:nvSpPr>
          <p:cNvPr id="39946" name="Rectangle 12"/>
          <p:cNvSpPr>
            <a:spLocks noChangeArrowheads="1"/>
          </p:cNvSpPr>
          <p:nvPr/>
        </p:nvSpPr>
        <p:spPr bwMode="auto">
          <a:xfrm>
            <a:off x="533400" y="6096000"/>
            <a:ext cx="1981200" cy="381000"/>
          </a:xfrm>
          <a:prstGeom prst="rect">
            <a:avLst/>
          </a:prstGeom>
          <a:solidFill>
            <a:srgbClr val="1C1C7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7" name="AutoShape 13"/>
          <p:cNvSpPr>
            <a:spLocks noChangeArrowheads="1"/>
          </p:cNvSpPr>
          <p:nvPr/>
        </p:nvSpPr>
        <p:spPr bwMode="auto">
          <a:xfrm>
            <a:off x="762000" y="4724400"/>
            <a:ext cx="609600" cy="1600200"/>
          </a:xfrm>
          <a:prstGeom prst="can">
            <a:avLst>
              <a:gd name="adj" fmla="val 65625"/>
            </a:avLst>
          </a:prstGeom>
          <a:solidFill>
            <a:srgbClr val="1E984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1D0660"/>
              </a:solidFill>
            </a:endParaRPr>
          </a:p>
        </p:txBody>
      </p:sp>
      <p:sp>
        <p:nvSpPr>
          <p:cNvPr id="39948" name="AutoShape 14"/>
          <p:cNvSpPr>
            <a:spLocks noChangeArrowheads="1"/>
          </p:cNvSpPr>
          <p:nvPr/>
        </p:nvSpPr>
        <p:spPr bwMode="auto">
          <a:xfrm>
            <a:off x="1676400" y="4724400"/>
            <a:ext cx="609600" cy="1600200"/>
          </a:xfrm>
          <a:prstGeom prst="can">
            <a:avLst>
              <a:gd name="adj" fmla="val 65625"/>
            </a:avLst>
          </a:prstGeom>
          <a:solidFill>
            <a:srgbClr val="1E984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1D0660"/>
              </a:solidFill>
            </a:endParaRPr>
          </a:p>
        </p:txBody>
      </p:sp>
      <p:sp>
        <p:nvSpPr>
          <p:cNvPr id="39949" name="Freeform 18"/>
          <p:cNvSpPr>
            <a:spLocks/>
          </p:cNvSpPr>
          <p:nvPr/>
        </p:nvSpPr>
        <p:spPr bwMode="auto">
          <a:xfrm>
            <a:off x="779463" y="51943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0" name="Freeform 20"/>
          <p:cNvSpPr>
            <a:spLocks/>
          </p:cNvSpPr>
          <p:nvPr/>
        </p:nvSpPr>
        <p:spPr bwMode="auto">
          <a:xfrm>
            <a:off x="762000" y="54102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1" name="Freeform 21"/>
          <p:cNvSpPr>
            <a:spLocks/>
          </p:cNvSpPr>
          <p:nvPr/>
        </p:nvSpPr>
        <p:spPr bwMode="auto">
          <a:xfrm>
            <a:off x="762000" y="53340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2" name="Freeform 22"/>
          <p:cNvSpPr>
            <a:spLocks/>
          </p:cNvSpPr>
          <p:nvPr/>
        </p:nvSpPr>
        <p:spPr bwMode="auto">
          <a:xfrm>
            <a:off x="762000" y="54864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3" name="Freeform 23"/>
          <p:cNvSpPr>
            <a:spLocks/>
          </p:cNvSpPr>
          <p:nvPr/>
        </p:nvSpPr>
        <p:spPr bwMode="auto">
          <a:xfrm>
            <a:off x="762000" y="55626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4" name="Freeform 24"/>
          <p:cNvSpPr>
            <a:spLocks/>
          </p:cNvSpPr>
          <p:nvPr/>
        </p:nvSpPr>
        <p:spPr bwMode="auto">
          <a:xfrm>
            <a:off x="762000" y="52578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5" name="Freeform 25"/>
          <p:cNvSpPr>
            <a:spLocks/>
          </p:cNvSpPr>
          <p:nvPr/>
        </p:nvSpPr>
        <p:spPr bwMode="auto">
          <a:xfrm>
            <a:off x="762000" y="51054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6" name="Freeform 26"/>
          <p:cNvSpPr>
            <a:spLocks/>
          </p:cNvSpPr>
          <p:nvPr/>
        </p:nvSpPr>
        <p:spPr bwMode="auto">
          <a:xfrm>
            <a:off x="762000" y="50292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7" name="Freeform 27"/>
          <p:cNvSpPr>
            <a:spLocks/>
          </p:cNvSpPr>
          <p:nvPr/>
        </p:nvSpPr>
        <p:spPr bwMode="auto">
          <a:xfrm>
            <a:off x="762000" y="57912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8" name="Freeform 28"/>
          <p:cNvSpPr>
            <a:spLocks/>
          </p:cNvSpPr>
          <p:nvPr/>
        </p:nvSpPr>
        <p:spPr bwMode="auto">
          <a:xfrm>
            <a:off x="762000" y="56388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9" name="Freeform 29"/>
          <p:cNvSpPr>
            <a:spLocks/>
          </p:cNvSpPr>
          <p:nvPr/>
        </p:nvSpPr>
        <p:spPr bwMode="auto">
          <a:xfrm>
            <a:off x="762000" y="57150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0" name="Freeform 30"/>
          <p:cNvSpPr>
            <a:spLocks/>
          </p:cNvSpPr>
          <p:nvPr/>
        </p:nvSpPr>
        <p:spPr bwMode="auto">
          <a:xfrm>
            <a:off x="762000" y="58674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1" name="Freeform 31"/>
          <p:cNvSpPr>
            <a:spLocks/>
          </p:cNvSpPr>
          <p:nvPr/>
        </p:nvSpPr>
        <p:spPr bwMode="auto">
          <a:xfrm>
            <a:off x="762000" y="59436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2" name="Freeform 32"/>
          <p:cNvSpPr>
            <a:spLocks/>
          </p:cNvSpPr>
          <p:nvPr/>
        </p:nvSpPr>
        <p:spPr bwMode="auto">
          <a:xfrm>
            <a:off x="1676400" y="54102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3" name="Freeform 33"/>
          <p:cNvSpPr>
            <a:spLocks/>
          </p:cNvSpPr>
          <p:nvPr/>
        </p:nvSpPr>
        <p:spPr bwMode="auto">
          <a:xfrm>
            <a:off x="762000" y="61722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4" name="Freeform 34"/>
          <p:cNvSpPr>
            <a:spLocks/>
          </p:cNvSpPr>
          <p:nvPr/>
        </p:nvSpPr>
        <p:spPr bwMode="auto">
          <a:xfrm>
            <a:off x="762000" y="60960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5" name="Freeform 35"/>
          <p:cNvSpPr>
            <a:spLocks/>
          </p:cNvSpPr>
          <p:nvPr/>
        </p:nvSpPr>
        <p:spPr bwMode="auto">
          <a:xfrm>
            <a:off x="762000" y="60198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6" name="Freeform 36"/>
          <p:cNvSpPr>
            <a:spLocks/>
          </p:cNvSpPr>
          <p:nvPr/>
        </p:nvSpPr>
        <p:spPr bwMode="auto">
          <a:xfrm>
            <a:off x="1676400" y="52578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7" name="Freeform 37"/>
          <p:cNvSpPr>
            <a:spLocks/>
          </p:cNvSpPr>
          <p:nvPr/>
        </p:nvSpPr>
        <p:spPr bwMode="auto">
          <a:xfrm>
            <a:off x="1676400" y="51054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8" name="Freeform 38"/>
          <p:cNvSpPr>
            <a:spLocks/>
          </p:cNvSpPr>
          <p:nvPr/>
        </p:nvSpPr>
        <p:spPr bwMode="auto">
          <a:xfrm>
            <a:off x="1676400" y="51816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9" name="Freeform 39"/>
          <p:cNvSpPr>
            <a:spLocks/>
          </p:cNvSpPr>
          <p:nvPr/>
        </p:nvSpPr>
        <p:spPr bwMode="auto">
          <a:xfrm>
            <a:off x="1676400" y="53340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70" name="Freeform 40"/>
          <p:cNvSpPr>
            <a:spLocks/>
          </p:cNvSpPr>
          <p:nvPr/>
        </p:nvSpPr>
        <p:spPr bwMode="auto">
          <a:xfrm>
            <a:off x="1676400" y="5105400"/>
            <a:ext cx="577850" cy="76200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70810244 h 82"/>
              <a:gd name="T4" fmla="*/ 733366263 w 364"/>
              <a:gd name="T5" fmla="*/ 63038773 h 82"/>
              <a:gd name="T6" fmla="*/ 869454700 w 364"/>
              <a:gd name="T7" fmla="*/ 47494902 h 82"/>
              <a:gd name="T8" fmla="*/ 917336875 w 364"/>
              <a:gd name="T9" fmla="*/ 16407161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71" name="Freeform 41"/>
          <p:cNvSpPr>
            <a:spLocks/>
          </p:cNvSpPr>
          <p:nvPr/>
        </p:nvSpPr>
        <p:spPr bwMode="auto">
          <a:xfrm>
            <a:off x="1676400" y="56388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72" name="Freeform 42"/>
          <p:cNvSpPr>
            <a:spLocks/>
          </p:cNvSpPr>
          <p:nvPr/>
        </p:nvSpPr>
        <p:spPr bwMode="auto">
          <a:xfrm>
            <a:off x="1676400" y="55626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73" name="Freeform 43"/>
          <p:cNvSpPr>
            <a:spLocks/>
          </p:cNvSpPr>
          <p:nvPr/>
        </p:nvSpPr>
        <p:spPr bwMode="auto">
          <a:xfrm>
            <a:off x="1676400" y="54864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74" name="Freeform 44"/>
          <p:cNvSpPr>
            <a:spLocks/>
          </p:cNvSpPr>
          <p:nvPr/>
        </p:nvSpPr>
        <p:spPr bwMode="auto">
          <a:xfrm>
            <a:off x="1676400" y="59436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75" name="Freeform 45"/>
          <p:cNvSpPr>
            <a:spLocks/>
          </p:cNvSpPr>
          <p:nvPr/>
        </p:nvSpPr>
        <p:spPr bwMode="auto">
          <a:xfrm>
            <a:off x="1676400" y="58674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76" name="Freeform 46"/>
          <p:cNvSpPr>
            <a:spLocks/>
          </p:cNvSpPr>
          <p:nvPr/>
        </p:nvSpPr>
        <p:spPr bwMode="auto">
          <a:xfrm>
            <a:off x="1676400" y="57912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77" name="Freeform 47"/>
          <p:cNvSpPr>
            <a:spLocks/>
          </p:cNvSpPr>
          <p:nvPr/>
        </p:nvSpPr>
        <p:spPr bwMode="auto">
          <a:xfrm>
            <a:off x="1676400" y="57150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78" name="Freeform 48"/>
          <p:cNvSpPr>
            <a:spLocks/>
          </p:cNvSpPr>
          <p:nvPr/>
        </p:nvSpPr>
        <p:spPr bwMode="auto">
          <a:xfrm>
            <a:off x="1676400" y="61722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79" name="Freeform 49"/>
          <p:cNvSpPr>
            <a:spLocks/>
          </p:cNvSpPr>
          <p:nvPr/>
        </p:nvSpPr>
        <p:spPr bwMode="auto">
          <a:xfrm>
            <a:off x="1676400" y="60960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80" name="Freeform 50"/>
          <p:cNvSpPr>
            <a:spLocks/>
          </p:cNvSpPr>
          <p:nvPr/>
        </p:nvSpPr>
        <p:spPr bwMode="auto">
          <a:xfrm>
            <a:off x="1676400" y="6019800"/>
            <a:ext cx="577850" cy="130175"/>
          </a:xfrm>
          <a:custGeom>
            <a:avLst/>
            <a:gdLst>
              <a:gd name="T0" fmla="*/ 0 w 364"/>
              <a:gd name="T1" fmla="*/ 0 h 82"/>
              <a:gd name="T2" fmla="*/ 297378438 w 364"/>
              <a:gd name="T3" fmla="*/ 206652813 h 82"/>
              <a:gd name="T4" fmla="*/ 733366263 w 364"/>
              <a:gd name="T5" fmla="*/ 183972200 h 82"/>
              <a:gd name="T6" fmla="*/ 869454700 w 364"/>
              <a:gd name="T7" fmla="*/ 138609388 h 82"/>
              <a:gd name="T8" fmla="*/ 917336875 w 364"/>
              <a:gd name="T9" fmla="*/ 4788376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4"/>
              <a:gd name="T16" fmla="*/ 0 h 82"/>
              <a:gd name="T17" fmla="*/ 364 w 364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4" h="82">
                <a:moveTo>
                  <a:pt x="0" y="0"/>
                </a:moveTo>
                <a:cubicBezTo>
                  <a:pt x="32" y="34"/>
                  <a:pt x="73" y="67"/>
                  <a:pt x="118" y="82"/>
                </a:cubicBezTo>
                <a:cubicBezTo>
                  <a:pt x="175" y="79"/>
                  <a:pt x="233" y="79"/>
                  <a:pt x="291" y="73"/>
                </a:cubicBezTo>
                <a:cubicBezTo>
                  <a:pt x="309" y="70"/>
                  <a:pt x="345" y="55"/>
                  <a:pt x="345" y="55"/>
                </a:cubicBezTo>
                <a:cubicBezTo>
                  <a:pt x="355" y="23"/>
                  <a:pt x="346" y="34"/>
                  <a:pt x="36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81" name="Oval 51"/>
          <p:cNvSpPr>
            <a:spLocks noChangeArrowheads="1"/>
          </p:cNvSpPr>
          <p:nvPr/>
        </p:nvSpPr>
        <p:spPr bwMode="auto">
          <a:xfrm>
            <a:off x="1447800" y="6248400"/>
            <a:ext cx="152400" cy="152400"/>
          </a:xfrm>
          <a:prstGeom prst="ellipse">
            <a:avLst/>
          </a:prstGeom>
          <a:solidFill>
            <a:srgbClr val="FFFC1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utoUpdateAnimBg="0"/>
      <p:bldP spid="13319" grpId="0" autoUpdateAnimBg="0"/>
      <p:bldP spid="13320" grpId="0" autoUpdateAnimBg="0"/>
      <p:bldP spid="13321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52400" y="838200"/>
            <a:ext cx="41148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600"/>
              <a:t> Electromagnets may be turned ______ depending on if ________ is flowing.</a:t>
            </a:r>
            <a:endParaRPr lang="en-US"/>
          </a:p>
        </p:txBody>
      </p:sp>
      <p:pic>
        <p:nvPicPr>
          <p:cNvPr id="41987" name="Picture 4" descr="heavydutyliftingmagnet"/>
          <p:cNvPicPr>
            <a:picLocks noChangeAspect="1" noChangeArrowheads="1"/>
          </p:cNvPicPr>
          <p:nvPr/>
        </p:nvPicPr>
        <p:blipFill>
          <a:blip r:embed="rId3"/>
          <a:srcRect l="26910" r="17940"/>
          <a:stretch>
            <a:fillRect/>
          </a:stretch>
        </p:blipFill>
        <p:spPr bwMode="auto">
          <a:xfrm>
            <a:off x="4100513" y="0"/>
            <a:ext cx="50434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Text Box 6"/>
          <p:cNvSpPr txBox="1">
            <a:spLocks noChangeArrowheads="1"/>
          </p:cNvSpPr>
          <p:nvPr/>
        </p:nvSpPr>
        <p:spPr bwMode="auto">
          <a:xfrm>
            <a:off x="304800" y="1981200"/>
            <a:ext cx="3254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52400" y="1981200"/>
            <a:ext cx="297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4D1B0D"/>
                </a:solidFill>
              </a:rPr>
              <a:t>ON/OFF</a:t>
            </a:r>
            <a:endParaRPr lang="en-US"/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1143000" y="2514600"/>
            <a:ext cx="297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4D1B0D"/>
                </a:solidFill>
              </a:rPr>
              <a:t>CURRENT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  <p:bldP spid="1434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830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III.  ELECTROMAGNETIC DEVICES</a:t>
            </a:r>
            <a:endParaRPr lang="en-US"/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228600" y="990600"/>
            <a:ext cx="815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 typeface="Arial" charset="0"/>
              <a:buAutoNum type="alphaUcPeriod"/>
            </a:pPr>
            <a:r>
              <a:rPr lang="en-US" sz="3200"/>
              <a:t> Galvanometer/Ammeter –</a:t>
            </a:r>
            <a:r>
              <a:rPr lang="en-US" sz="2800"/>
              <a:t> 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81000" y="1600200"/>
            <a:ext cx="46482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sz="3600"/>
              <a:t> Have an _________________ (attached to a pivoting needle) that interacts with a ____________ magnet to measure __________   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457200" y="2133600"/>
            <a:ext cx="4724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4D1B0D"/>
                </a:solidFill>
              </a:rPr>
              <a:t>ELECTROMAGNET</a:t>
            </a:r>
            <a:endParaRPr lang="en-US" sz="3600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457200" y="4343400"/>
            <a:ext cx="3200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4D1B0D"/>
                </a:solidFill>
              </a:rPr>
              <a:t>PERMANENT</a:t>
            </a:r>
            <a:r>
              <a:rPr lang="en-US" sz="3200">
                <a:solidFill>
                  <a:srgbClr val="4D1B0D"/>
                </a:solidFill>
              </a:rPr>
              <a:t> </a:t>
            </a:r>
            <a:endParaRPr lang="en-US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457200" y="5486400"/>
            <a:ext cx="243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4D1B0D"/>
                </a:solidFill>
              </a:rPr>
              <a:t>CURRENT</a:t>
            </a:r>
            <a:endParaRPr lang="en-US" sz="3600"/>
          </a:p>
        </p:txBody>
      </p:sp>
      <p:sp>
        <p:nvSpPr>
          <p:cNvPr id="44040" name="Text Box 10"/>
          <p:cNvSpPr txBox="1">
            <a:spLocks noChangeArrowheads="1"/>
          </p:cNvSpPr>
          <p:nvPr/>
        </p:nvSpPr>
        <p:spPr bwMode="auto">
          <a:xfrm>
            <a:off x="5410200" y="4648200"/>
            <a:ext cx="2438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4D1B0D"/>
                </a:solidFill>
              </a:rPr>
              <a:t>CURRENT</a:t>
            </a:r>
            <a:endParaRPr lang="en-US"/>
          </a:p>
        </p:txBody>
      </p:sp>
      <p:pic>
        <p:nvPicPr>
          <p:cNvPr id="44041" name="Picture 2" descr="Galvanometer_diagram"/>
          <p:cNvPicPr>
            <a:picLocks noChangeAspect="1" noChangeArrowheads="1"/>
          </p:cNvPicPr>
          <p:nvPr/>
        </p:nvPicPr>
        <p:blipFill>
          <a:blip r:embed="rId3"/>
          <a:srcRect r="7469"/>
          <a:stretch>
            <a:fillRect/>
          </a:stretch>
        </p:blipFill>
        <p:spPr bwMode="auto">
          <a:xfrm>
            <a:off x="5257800" y="1368425"/>
            <a:ext cx="3886200" cy="548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3079" grpId="0"/>
      <p:bldP spid="3080" grpId="0"/>
      <p:bldP spid="308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5"/>
          <p:cNvPicPr>
            <a:picLocks noChangeAspect="1" noChangeArrowheads="1"/>
          </p:cNvPicPr>
          <p:nvPr/>
        </p:nvPicPr>
        <p:blipFill>
          <a:blip r:embed="rId3"/>
          <a:srcRect l="31721"/>
          <a:stretch>
            <a:fillRect/>
          </a:stretch>
        </p:blipFill>
        <p:spPr bwMode="auto">
          <a:xfrm>
            <a:off x="228600" y="2149475"/>
            <a:ext cx="86868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0" y="0"/>
            <a:ext cx="9144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sz="3600"/>
              <a:t>The stronger the __________ through the coils, the greater the attraction/repulsion with the permanent magnet. 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810000" y="0"/>
            <a:ext cx="243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4D1B0D"/>
                </a:solidFill>
              </a:rPr>
              <a:t>CURRENT</a:t>
            </a:r>
            <a:endParaRPr lang="en-US" sz="36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304800" y="0"/>
            <a:ext cx="8534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 typeface="Arial" charset="0"/>
              <a:buAutoNum type="alphaUcPeriod" startAt="2"/>
            </a:pPr>
            <a:r>
              <a:rPr lang="en-US" sz="4800">
                <a:latin typeface="Bookman Old Style" charset="0"/>
              </a:rPr>
              <a:t>  Electric Motor</a:t>
            </a:r>
            <a:endParaRPr lang="en-US"/>
          </a:p>
          <a:p>
            <a:pPr marL="457200" indent="-457200">
              <a:spcBef>
                <a:spcPct val="50000"/>
              </a:spcBef>
              <a:buFont typeface="Arial" charset="0"/>
              <a:buNone/>
            </a:pPr>
            <a:endParaRPr lang="en-US"/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228600" y="914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 converts (changes) ____________ energy into _____________ energy (motion)</a:t>
            </a:r>
            <a:endParaRPr lang="en-US"/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4191000" y="914400"/>
            <a:ext cx="3124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4D1B0D"/>
                </a:solidFill>
              </a:rPr>
              <a:t>ELECTRICAL</a:t>
            </a:r>
            <a:endParaRPr lang="en-US"/>
          </a:p>
        </p:txBody>
      </p:sp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1143000" y="1371600"/>
            <a:ext cx="3124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4D1B0D"/>
                </a:solidFill>
              </a:rPr>
              <a:t>MECHANICAL</a:t>
            </a:r>
            <a:endParaRPr lang="en-US"/>
          </a:p>
        </p:txBody>
      </p:sp>
      <p:pic>
        <p:nvPicPr>
          <p:cNvPr id="48134" name="Picture 9" descr="74558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22098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5" name="Picture 10" descr="HAIR_DRY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2133600"/>
            <a:ext cx="2514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6" name="Picture 11" descr="kitchen-aid-artian-mixer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572000"/>
            <a:ext cx="25463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7" name="Rectangle 12"/>
          <p:cNvSpPr>
            <a:spLocks noChangeArrowheads="1"/>
          </p:cNvSpPr>
          <p:nvPr/>
        </p:nvSpPr>
        <p:spPr bwMode="auto">
          <a:xfrm>
            <a:off x="6194425" y="4724400"/>
            <a:ext cx="29495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/>
              <a:t>Motors in your house use AC </a:t>
            </a:r>
          </a:p>
        </p:txBody>
      </p:sp>
      <p:pic>
        <p:nvPicPr>
          <p:cNvPr id="48138" name="Picture 8" descr="KitchenAid Pro Line Chefs Blender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9000" y="4314825"/>
            <a:ext cx="2540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/>
          <a:srcRect l="49858" b="26888"/>
          <a:stretch>
            <a:fillRect/>
          </a:stretch>
        </p:blipFill>
        <p:spPr bwMode="auto">
          <a:xfrm>
            <a:off x="0" y="28575"/>
            <a:ext cx="91440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4"/>
          <p:cNvPicPr>
            <a:picLocks noChangeAspect="1" noChangeArrowheads="1"/>
          </p:cNvPicPr>
          <p:nvPr/>
        </p:nvPicPr>
        <p:blipFill>
          <a:blip r:embed="rId3"/>
          <a:srcRect r="49858" b="26888"/>
          <a:stretch>
            <a:fillRect/>
          </a:stretch>
        </p:blipFill>
        <p:spPr bwMode="auto">
          <a:xfrm>
            <a:off x="3886200" y="2438400"/>
            <a:ext cx="52578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04800" y="2438400"/>
            <a:ext cx="2971800" cy="641350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DC MOTOR</a:t>
            </a:r>
            <a:endParaRPr lang="en-US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28600" y="228600"/>
            <a:ext cx="89154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1. e</a:t>
            </a:r>
            <a:r>
              <a:rPr lang="en-US" sz="3600" baseline="30000"/>
              <a:t>- </a:t>
            </a:r>
            <a:r>
              <a:rPr lang="en-US" sz="3600"/>
              <a:t>flow from the battery, through the _______ to the ___________ and then through the ____ of an electromagnet.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3505200" y="762000"/>
            <a:ext cx="2667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4D1B0D"/>
                </a:solidFill>
              </a:rPr>
              <a:t>commutator</a:t>
            </a:r>
            <a:endParaRPr lang="en-US" sz="3600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04800" y="762000"/>
            <a:ext cx="190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4D1B0D"/>
                </a:solidFill>
              </a:rPr>
              <a:t>brushes</a:t>
            </a:r>
            <a:endParaRPr lang="en-US" sz="3600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2743200" y="1295400"/>
            <a:ext cx="121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4D1B0D"/>
                </a:solidFill>
              </a:rPr>
              <a:t>coils</a:t>
            </a:r>
            <a:endParaRPr lang="en-US" sz="3600"/>
          </a:p>
        </p:txBody>
      </p:sp>
      <p:sp>
        <p:nvSpPr>
          <p:cNvPr id="52232" name="Rectangle 10"/>
          <p:cNvSpPr>
            <a:spLocks noChangeArrowheads="1"/>
          </p:cNvSpPr>
          <p:nvPr/>
        </p:nvSpPr>
        <p:spPr bwMode="auto">
          <a:xfrm>
            <a:off x="5638800" y="3200400"/>
            <a:ext cx="1219200" cy="381000"/>
          </a:xfrm>
          <a:prstGeom prst="rect">
            <a:avLst/>
          </a:prstGeom>
          <a:solidFill>
            <a:srgbClr val="8CFD0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Brushes</a:t>
            </a:r>
          </a:p>
        </p:txBody>
      </p:sp>
      <p:sp>
        <p:nvSpPr>
          <p:cNvPr id="52233" name="Rectangle 11"/>
          <p:cNvSpPr>
            <a:spLocks noChangeArrowheads="1"/>
          </p:cNvSpPr>
          <p:nvPr/>
        </p:nvSpPr>
        <p:spPr bwMode="auto">
          <a:xfrm>
            <a:off x="5029200" y="2514600"/>
            <a:ext cx="1905000" cy="381000"/>
          </a:xfrm>
          <a:prstGeom prst="rect">
            <a:avLst/>
          </a:prstGeom>
          <a:solidFill>
            <a:srgbClr val="8CFD0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/>
              <a:t>Permanent magnet</a:t>
            </a:r>
          </a:p>
        </p:txBody>
      </p:sp>
      <p:sp>
        <p:nvSpPr>
          <p:cNvPr id="52234" name="Rectangle 12"/>
          <p:cNvSpPr>
            <a:spLocks noChangeArrowheads="1"/>
          </p:cNvSpPr>
          <p:nvPr/>
        </p:nvSpPr>
        <p:spPr bwMode="auto">
          <a:xfrm>
            <a:off x="7391400" y="5029200"/>
            <a:ext cx="1143000" cy="381000"/>
          </a:xfrm>
          <a:prstGeom prst="rect">
            <a:avLst/>
          </a:prstGeom>
          <a:solidFill>
            <a:srgbClr val="8CFD0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Coil</a:t>
            </a:r>
          </a:p>
        </p:txBody>
      </p:sp>
      <p:sp>
        <p:nvSpPr>
          <p:cNvPr id="52235" name="Line 13"/>
          <p:cNvSpPr>
            <a:spLocks noChangeShapeType="1"/>
          </p:cNvSpPr>
          <p:nvPr/>
        </p:nvSpPr>
        <p:spPr bwMode="auto">
          <a:xfrm>
            <a:off x="6400800" y="3581400"/>
            <a:ext cx="0" cy="609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36" name="Line 14"/>
          <p:cNvSpPr>
            <a:spLocks noChangeShapeType="1"/>
          </p:cNvSpPr>
          <p:nvPr/>
        </p:nvSpPr>
        <p:spPr bwMode="auto">
          <a:xfrm flipV="1">
            <a:off x="7620000" y="4114800"/>
            <a:ext cx="0" cy="914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37" name="Line 15"/>
          <p:cNvSpPr>
            <a:spLocks noChangeShapeType="1"/>
          </p:cNvSpPr>
          <p:nvPr/>
        </p:nvSpPr>
        <p:spPr bwMode="auto">
          <a:xfrm>
            <a:off x="6934200" y="2743200"/>
            <a:ext cx="457200" cy="152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38" name="Line 16"/>
          <p:cNvSpPr>
            <a:spLocks noChangeShapeType="1"/>
          </p:cNvSpPr>
          <p:nvPr/>
        </p:nvSpPr>
        <p:spPr bwMode="auto">
          <a:xfrm flipV="1">
            <a:off x="6400800" y="4495800"/>
            <a:ext cx="457200" cy="1066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39" name="Rectangle 17"/>
          <p:cNvSpPr>
            <a:spLocks noChangeArrowheads="1"/>
          </p:cNvSpPr>
          <p:nvPr/>
        </p:nvSpPr>
        <p:spPr bwMode="auto">
          <a:xfrm>
            <a:off x="6248400" y="5562600"/>
            <a:ext cx="2286000" cy="381000"/>
          </a:xfrm>
          <a:prstGeom prst="rect">
            <a:avLst/>
          </a:prstGeom>
          <a:solidFill>
            <a:srgbClr val="8CFD0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Commutator</a:t>
            </a:r>
          </a:p>
        </p:txBody>
      </p:sp>
      <p:sp>
        <p:nvSpPr>
          <p:cNvPr id="52240" name="Line 18"/>
          <p:cNvSpPr>
            <a:spLocks noChangeShapeType="1"/>
          </p:cNvSpPr>
          <p:nvPr/>
        </p:nvSpPr>
        <p:spPr bwMode="auto">
          <a:xfrm>
            <a:off x="5791200" y="4191000"/>
            <a:ext cx="533400" cy="609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41" name="Rectangle 19"/>
          <p:cNvSpPr>
            <a:spLocks noChangeArrowheads="1"/>
          </p:cNvSpPr>
          <p:nvPr/>
        </p:nvSpPr>
        <p:spPr bwMode="auto">
          <a:xfrm>
            <a:off x="4724400" y="3733800"/>
            <a:ext cx="1219200" cy="381000"/>
          </a:xfrm>
          <a:prstGeom prst="rect">
            <a:avLst/>
          </a:prstGeom>
          <a:solidFill>
            <a:srgbClr val="8CFD0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/>
              <a:t>Armature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28600" y="3505200"/>
            <a:ext cx="358140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Electrons always flow in the same direction: from negative to positive.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/>
      <p:bldP spid="8199" grpId="0"/>
      <p:bldP spid="8200" grpId="0"/>
      <p:bldP spid="8201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5"/>
          <p:cNvSpPr txBox="1">
            <a:spLocks noChangeArrowheads="1"/>
          </p:cNvSpPr>
          <p:nvPr/>
        </p:nvSpPr>
        <p:spPr bwMode="auto">
          <a:xfrm>
            <a:off x="228600" y="457200"/>
            <a:ext cx="4038600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>
                <a:solidFill>
                  <a:srgbClr val="0A441E"/>
                </a:solidFill>
              </a:rPr>
              <a:t>1820: Denmark</a:t>
            </a:r>
            <a:endParaRPr lang="en-US" sz="4400"/>
          </a:p>
          <a:p>
            <a:pPr algn="ctr">
              <a:spcBef>
                <a:spcPct val="50000"/>
              </a:spcBef>
            </a:pPr>
            <a:r>
              <a:rPr lang="en-US" sz="4400">
                <a:solidFill>
                  <a:srgbClr val="1D0660"/>
                </a:solidFill>
              </a:rPr>
              <a:t>Hans Christian Oersted</a:t>
            </a:r>
            <a:r>
              <a:rPr lang="en-US"/>
              <a:t> </a:t>
            </a:r>
          </a:p>
        </p:txBody>
      </p:sp>
      <p:pic>
        <p:nvPicPr>
          <p:cNvPr id="17411" name="Picture 7" descr="oersted_f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28600"/>
            <a:ext cx="4587875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9"/>
          <p:cNvSpPr txBox="1">
            <a:spLocks noChangeArrowheads="1"/>
          </p:cNvSpPr>
          <p:nvPr/>
        </p:nvSpPr>
        <p:spPr bwMode="auto">
          <a:xfrm>
            <a:off x="6781800" y="762000"/>
            <a:ext cx="2590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>
                <a:solidFill>
                  <a:srgbClr val="FF483E"/>
                </a:solidFill>
              </a:rPr>
              <a:t>?</a:t>
            </a:r>
            <a:endParaRPr lang="en-US"/>
          </a:p>
        </p:txBody>
      </p:sp>
      <p:pic>
        <p:nvPicPr>
          <p:cNvPr id="17413" name="Picture 10" descr="map-of-denmar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3276600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/>
          <a:srcRect l="49858" b="26888"/>
          <a:stretch>
            <a:fillRect/>
          </a:stretch>
        </p:blipFill>
        <p:spPr bwMode="auto">
          <a:xfrm>
            <a:off x="3962400" y="2854325"/>
            <a:ext cx="5181600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457200" y="381000"/>
            <a:ext cx="86868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 typeface="Arial" charset="0"/>
              <a:buAutoNum type="arabicPeriod" startAt="2"/>
            </a:pPr>
            <a:r>
              <a:rPr lang="en-US" sz="3200"/>
              <a:t>Magnetic field of the ____________ magnet interacts with the magnetic field of the _________________ (opposites _________, like poles ______)</a:t>
            </a:r>
            <a:endParaRPr lang="en-US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0" y="2590800"/>
            <a:ext cx="40386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3.  The brushes lose contact with the “split-ring” ______________.  Current is turned off, but the __________ still spins due to ________.</a:t>
            </a:r>
            <a:endParaRPr lang="en-US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800600" y="381000"/>
            <a:ext cx="3124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4D1B0D"/>
                </a:solidFill>
              </a:rPr>
              <a:t>PERMANENT</a:t>
            </a:r>
            <a:endParaRPr lang="en-US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066800" y="1371600"/>
            <a:ext cx="411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4D1B0D"/>
                </a:solidFill>
              </a:rPr>
              <a:t>ELECTROMAGNET</a:t>
            </a:r>
            <a:endParaRPr lang="en-US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990600" y="1828800"/>
            <a:ext cx="2286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4D1B0D"/>
                </a:solidFill>
              </a:rPr>
              <a:t>ATTRACT</a:t>
            </a:r>
            <a:endParaRPr lang="en-US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876800" y="1828800"/>
            <a:ext cx="3124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 </a:t>
            </a:r>
            <a:r>
              <a:rPr lang="en-US" sz="3200">
                <a:solidFill>
                  <a:srgbClr val="4D1B0D"/>
                </a:solidFill>
              </a:rPr>
              <a:t>REPEL</a:t>
            </a:r>
            <a:endParaRPr lang="en-US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0" y="4038600"/>
            <a:ext cx="3276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4D1B0D"/>
                </a:solidFill>
              </a:rPr>
              <a:t>COMMUTATOR</a:t>
            </a:r>
            <a:endParaRPr lang="en-US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371600" y="5029200"/>
            <a:ext cx="3124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4D1B0D"/>
                </a:solidFill>
              </a:rPr>
              <a:t>ARMATURE</a:t>
            </a:r>
            <a:endParaRPr lang="en-US"/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0" y="6019800"/>
            <a:ext cx="3124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4D1B0D"/>
                </a:solidFill>
              </a:rPr>
              <a:t>INERTIA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/>
      <p:bldP spid="10246" grpId="0"/>
      <p:bldP spid="10247" grpId="0"/>
      <p:bldP spid="10248" grpId="0"/>
      <p:bldP spid="10249" grpId="0"/>
      <p:bldP spid="10250" grpId="0"/>
      <p:bldP spid="102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/>
          <a:srcRect r="48561" b="26225"/>
          <a:stretch>
            <a:fillRect/>
          </a:stretch>
        </p:blipFill>
        <p:spPr bwMode="auto">
          <a:xfrm>
            <a:off x="1676400" y="2579688"/>
            <a:ext cx="5638800" cy="427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381000" y="381000"/>
            <a:ext cx="83820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sz="3200"/>
              <a:t>4. The brushes touch the _____________ again and current flows through the coils in the __________ direction.  The poles ________ and the coil repels and spins!</a:t>
            </a:r>
            <a:r>
              <a:rPr lang="en-US"/>
              <a:t>  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029200" y="381000"/>
            <a:ext cx="3276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4D1B0D"/>
                </a:solidFill>
              </a:rPr>
              <a:t>COMMUTATOR</a:t>
            </a:r>
            <a:endParaRPr lang="en-U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524000" y="1371600"/>
            <a:ext cx="3276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4D1B0D"/>
                </a:solidFill>
              </a:rPr>
              <a:t>OPPOSITE</a:t>
            </a:r>
            <a:endParaRPr lang="en-US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838200" y="1828800"/>
            <a:ext cx="3276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4D1B0D"/>
                </a:solidFill>
              </a:rPr>
              <a:t>SWITCH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/>
      <p:bldP spid="1229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/>
          <a:srcRect l="48561" b="19670"/>
          <a:stretch>
            <a:fillRect/>
          </a:stretch>
        </p:blipFill>
        <p:spPr bwMode="auto">
          <a:xfrm>
            <a:off x="3962400" y="2362200"/>
            <a:ext cx="5181600" cy="428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304800" y="457200"/>
            <a:ext cx="82296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sz="3200"/>
              <a:t>5. This process continues.  As current changes direction the _______________ changes direction. </a:t>
            </a:r>
          </a:p>
          <a:p>
            <a:pPr marL="457200" indent="-457200">
              <a:spcBef>
                <a:spcPct val="50000"/>
              </a:spcBef>
              <a:buFont typeface="Arial" charset="0"/>
              <a:buNone/>
            </a:pPr>
            <a:endParaRPr lang="en-US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800600" y="914400"/>
            <a:ext cx="434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4D1B0D"/>
                </a:solidFill>
              </a:rPr>
              <a:t>MAGNETIC FIELD</a:t>
            </a:r>
            <a:endParaRPr lang="en-US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28600" y="2286000"/>
            <a:ext cx="35814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Attract…repel….attract…repel….attract…repel….</a:t>
            </a:r>
          </a:p>
          <a:p>
            <a:pPr>
              <a:spcBef>
                <a:spcPct val="50000"/>
              </a:spcBef>
            </a:pPr>
            <a:r>
              <a:rPr lang="en-US" sz="3600"/>
              <a:t>the electric motor spins!</a:t>
            </a:r>
            <a:endParaRPr lang="en-US" sz="32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3"/>
          <a:srcRect l="48561" b="19670"/>
          <a:stretch>
            <a:fillRect/>
          </a:stretch>
        </p:blipFill>
        <p:spPr bwMode="auto">
          <a:xfrm>
            <a:off x="381000" y="0"/>
            <a:ext cx="83058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81000" y="152400"/>
            <a:ext cx="5943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/>
              <a:t>I.  </a:t>
            </a:r>
            <a:r>
              <a:rPr lang="en-US" sz="4400" u="sng"/>
              <a:t>The Discovery</a:t>
            </a:r>
            <a:endParaRPr lang="en-US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28600" y="914400"/>
            <a:ext cx="8763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 typeface="Arial" charset="0"/>
              <a:buAutoNum type="alphaUcPeriod"/>
            </a:pPr>
            <a:r>
              <a:rPr lang="en-US" sz="3200"/>
              <a:t> In the year _____, the Danish physicist ____________________ observed that:</a:t>
            </a:r>
            <a:endParaRPr lang="en-US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33400" y="2133600"/>
            <a:ext cx="63246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>
                <a:solidFill>
                  <a:srgbClr val="0A441E"/>
                </a:solidFill>
                <a:latin typeface="American Typewriter" charset="0"/>
              </a:rPr>
              <a:t>A compass needle (placed near a wire) moves as soon as current flows through the wire</a:t>
            </a:r>
            <a:endParaRPr lang="en-US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28600" y="4114800"/>
            <a:ext cx="8915400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 typeface="Arial" charset="0"/>
              <a:buNone/>
            </a:pPr>
            <a:r>
              <a:rPr lang="en-US" sz="3200"/>
              <a:t>B.  When Oersted reversed the current direction in the conductor the compass needle…</a:t>
            </a:r>
            <a:endParaRPr lang="en-US"/>
          </a:p>
          <a:p>
            <a:pPr marL="457200" indent="-457200">
              <a:spcBef>
                <a:spcPct val="50000"/>
              </a:spcBef>
              <a:buFont typeface="Arial" charset="0"/>
              <a:buNone/>
            </a:pPr>
            <a:endParaRPr lang="en-US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533400" y="5562600"/>
            <a:ext cx="8610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>
                <a:solidFill>
                  <a:srgbClr val="0A441E"/>
                </a:solidFill>
                <a:latin typeface="American Typewriter" charset="0"/>
              </a:rPr>
              <a:t>moved in the opposite direction</a:t>
            </a:r>
            <a:endParaRPr lang="en-US"/>
          </a:p>
        </p:txBody>
      </p:sp>
      <p:sp>
        <p:nvSpPr>
          <p:cNvPr id="19463" name="Text Box 10"/>
          <p:cNvSpPr txBox="1">
            <a:spLocks noChangeArrowheads="1"/>
          </p:cNvSpPr>
          <p:nvPr/>
        </p:nvSpPr>
        <p:spPr bwMode="auto">
          <a:xfrm>
            <a:off x="152400" y="5638800"/>
            <a:ext cx="838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2819400" y="838200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4D1B0D"/>
                </a:solidFill>
              </a:rPr>
              <a:t>1820</a:t>
            </a:r>
            <a:endParaRPr 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914400" y="1371600"/>
            <a:ext cx="4800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4D1B0D"/>
                </a:solidFill>
              </a:rPr>
              <a:t>Hans Christian Oersted</a:t>
            </a:r>
            <a:endParaRPr lang="en-US"/>
          </a:p>
        </p:txBody>
      </p:sp>
      <p:pic>
        <p:nvPicPr>
          <p:cNvPr id="3086" name="Picture 14" descr="compass_pock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2057400"/>
            <a:ext cx="15875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3076" grpId="0"/>
      <p:bldP spid="3079" grpId="0"/>
      <p:bldP spid="3080" grpId="0"/>
      <p:bldP spid="3084" grpId="0"/>
      <p:bldP spid="308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81000" y="1752600"/>
            <a:ext cx="8305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>
                <a:solidFill>
                  <a:srgbClr val="0A441E"/>
                </a:solidFill>
                <a:latin typeface="American Typewriter" charset="0"/>
              </a:rPr>
              <a:t>1.  A </a:t>
            </a:r>
            <a:r>
              <a:rPr lang="en-US" sz="3200" i="1" u="sng">
                <a:solidFill>
                  <a:srgbClr val="0A441E"/>
                </a:solidFill>
                <a:latin typeface="American Typewriter" charset="0"/>
              </a:rPr>
              <a:t>current</a:t>
            </a:r>
            <a:r>
              <a:rPr lang="en-US" sz="3200" i="1">
                <a:solidFill>
                  <a:srgbClr val="0A441E"/>
                </a:solidFill>
                <a:latin typeface="American Typewriter" charset="0"/>
              </a:rPr>
              <a:t> flowing through a conductor </a:t>
            </a:r>
            <a:r>
              <a:rPr lang="en-US" sz="3200" i="1" u="sng">
                <a:solidFill>
                  <a:srgbClr val="0A441E"/>
                </a:solidFill>
                <a:latin typeface="American Typewriter" charset="0"/>
              </a:rPr>
              <a:t>produces a magnetic field</a:t>
            </a:r>
            <a:endParaRPr lang="en-US"/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228600" y="304800"/>
            <a:ext cx="8915400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 typeface="Arial" charset="0"/>
              <a:buAutoNum type="alphaUcPeriod" startAt="3"/>
            </a:pPr>
            <a:r>
              <a:rPr lang="en-US" sz="3200"/>
              <a:t>From these observations, Oersted concluded that:</a:t>
            </a:r>
            <a:endParaRPr lang="en-US"/>
          </a:p>
          <a:p>
            <a:pPr marL="457200" indent="-457200">
              <a:spcBef>
                <a:spcPct val="50000"/>
              </a:spcBef>
              <a:buFont typeface="Arial" charset="0"/>
              <a:buNone/>
            </a:pPr>
            <a:endParaRPr lang="en-US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304800" y="33528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>
                <a:solidFill>
                  <a:srgbClr val="0A441E"/>
                </a:solidFill>
                <a:latin typeface="American Typewriter" charset="0"/>
              </a:rPr>
              <a:t>2.  The </a:t>
            </a:r>
            <a:r>
              <a:rPr lang="en-US" sz="3200" i="1" u="sng">
                <a:solidFill>
                  <a:srgbClr val="0A441E"/>
                </a:solidFill>
                <a:latin typeface="American Typewriter" charset="0"/>
              </a:rPr>
              <a:t>direction</a:t>
            </a:r>
            <a:r>
              <a:rPr lang="en-US" sz="3200" i="1">
                <a:solidFill>
                  <a:srgbClr val="0A441E"/>
                </a:solidFill>
                <a:latin typeface="American Typewriter" charset="0"/>
              </a:rPr>
              <a:t> of this magnetic field </a:t>
            </a:r>
            <a:r>
              <a:rPr lang="en-US" sz="3200" i="1" u="sng">
                <a:solidFill>
                  <a:srgbClr val="0A441E"/>
                </a:solidFill>
                <a:latin typeface="American Typewriter" charset="0"/>
              </a:rPr>
              <a:t>depends on the direction of the current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81000" y="1447800"/>
            <a:ext cx="4953000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/>
              <a:t>A.  The magnetic field around a current-carrying wire forms a _________ around the conductor.</a:t>
            </a:r>
            <a:endParaRPr lang="en-US"/>
          </a:p>
        </p:txBody>
      </p:sp>
      <p:pic>
        <p:nvPicPr>
          <p:cNvPr id="4099" name="Picture 3" descr="wire_current_u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3962400"/>
            <a:ext cx="2895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6" descr="wire_current_of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990600"/>
            <a:ext cx="2819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57200" y="4038600"/>
            <a:ext cx="3733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>
                <a:solidFill>
                  <a:srgbClr val="4D1B0D"/>
                </a:solidFill>
              </a:rPr>
              <a:t>CIRCLE</a:t>
            </a:r>
            <a:endParaRPr lang="en-US"/>
          </a:p>
        </p:txBody>
      </p:sp>
      <p:sp>
        <p:nvSpPr>
          <p:cNvPr id="23558" name="Text Box 8"/>
          <p:cNvSpPr txBox="1">
            <a:spLocks noChangeArrowheads="1"/>
          </p:cNvSpPr>
          <p:nvPr/>
        </p:nvSpPr>
        <p:spPr bwMode="auto">
          <a:xfrm>
            <a:off x="228600" y="2286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/>
              <a:t>II. ELECTROMAGNETISM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10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6" descr="Fig3"/>
          <p:cNvPicPr>
            <a:picLocks noChangeAspect="1" noChangeArrowheads="1"/>
          </p:cNvPicPr>
          <p:nvPr/>
        </p:nvPicPr>
        <p:blipFill>
          <a:blip r:embed="rId3"/>
          <a:srcRect l="22292" r="33437" b="27692"/>
          <a:stretch>
            <a:fillRect/>
          </a:stretch>
        </p:blipFill>
        <p:spPr bwMode="auto">
          <a:xfrm>
            <a:off x="76200" y="76200"/>
            <a:ext cx="9067800" cy="662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381000" y="457200"/>
            <a:ext cx="84582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B.  The __________________ is used to find the direction of the ________________ produced by a current</a:t>
            </a:r>
            <a:endParaRPr 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04800" y="2590800"/>
            <a:ext cx="44196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200" i="1" u="sng"/>
              <a:t>THUMB</a:t>
            </a:r>
            <a:r>
              <a:rPr lang="en-US" sz="3200"/>
              <a:t> - points in the direction of the ___________</a:t>
            </a:r>
            <a:endParaRPr lang="en-US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04800" y="4648200"/>
            <a:ext cx="41148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200" i="1" u="sng"/>
              <a:t>FINGERTIPS</a:t>
            </a:r>
            <a:r>
              <a:rPr lang="en-US" sz="3200"/>
              <a:t> - point       in the direction of the _______________</a:t>
            </a:r>
            <a:endParaRPr lang="en-US"/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905000" y="457200"/>
            <a:ext cx="4038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4D1B0D"/>
                </a:solidFill>
              </a:rPr>
              <a:t>RIGHT-HAND RULE</a:t>
            </a:r>
            <a:endParaRPr lang="en-US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3886200" y="914400"/>
            <a:ext cx="4038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4D1B0D"/>
                </a:solidFill>
              </a:rPr>
              <a:t>MAGNETIC FIELD</a:t>
            </a:r>
            <a:endParaRPr lang="en-US"/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533400" y="3581400"/>
            <a:ext cx="4038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4D1B0D"/>
                </a:solidFill>
              </a:rPr>
              <a:t>CURRENT</a:t>
            </a:r>
            <a:endParaRPr lang="en-US"/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381000" y="5638800"/>
            <a:ext cx="4038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4D1B0D"/>
                </a:solidFill>
              </a:rPr>
              <a:t>MAGNETIC FIELD</a:t>
            </a:r>
            <a:endParaRPr lang="en-US"/>
          </a:p>
        </p:txBody>
      </p:sp>
      <p:pic>
        <p:nvPicPr>
          <p:cNvPr id="27657" name="Picture 14" descr="right-hand-ru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524000"/>
            <a:ext cx="4303713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/>
      <p:bldP spid="9224" grpId="0"/>
      <p:bldP spid="9225" grpId="0"/>
      <p:bldP spid="9226" grpId="0"/>
      <p:bldP spid="92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fieldnearwir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8600"/>
            <a:ext cx="9144000" cy="633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Line 3"/>
          <p:cNvSpPr>
            <a:spLocks noChangeShapeType="1"/>
          </p:cNvSpPr>
          <p:nvPr/>
        </p:nvSpPr>
        <p:spPr bwMode="auto">
          <a:xfrm flipH="1">
            <a:off x="2057400" y="2438400"/>
            <a:ext cx="4800600" cy="0"/>
          </a:xfrm>
          <a:prstGeom prst="line">
            <a:avLst/>
          </a:prstGeom>
          <a:noFill/>
          <a:ln w="76200">
            <a:solidFill>
              <a:srgbClr val="0A441E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2296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 typeface="Arial" charset="0"/>
              <a:buAutoNum type="alphaUcPeriod" startAt="3"/>
            </a:pPr>
            <a:r>
              <a:rPr lang="en-US" sz="4000"/>
              <a:t>  Solenoids</a:t>
            </a:r>
          </a:p>
          <a:p>
            <a:pPr marL="457200" indent="-457200">
              <a:spcBef>
                <a:spcPct val="50000"/>
              </a:spcBef>
              <a:buFont typeface="Arial" charset="0"/>
              <a:buNone/>
            </a:pPr>
            <a:endParaRPr lang="en-US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04800" y="990600"/>
            <a:ext cx="8534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 a __________ is a _____ of wire with an electric current in it.</a:t>
            </a:r>
            <a:endParaRPr lang="en-US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28600" y="48006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 it acts as a _________ when current passes through it (has a ________________)</a:t>
            </a:r>
            <a:endParaRPr lang="en-US"/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990600" y="990600"/>
            <a:ext cx="297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4D1B0D"/>
                </a:solidFill>
              </a:rPr>
              <a:t>SOLENOID</a:t>
            </a:r>
            <a:endParaRPr lang="en-US"/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4114800" y="990600"/>
            <a:ext cx="297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4D1B0D"/>
                </a:solidFill>
              </a:rPr>
              <a:t>COIL</a:t>
            </a:r>
            <a:endParaRPr lang="en-US"/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2667000" y="4800600"/>
            <a:ext cx="2209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4D1B0D"/>
                </a:solidFill>
              </a:rPr>
              <a:t>MAGNET</a:t>
            </a:r>
            <a:endParaRPr lang="en-US"/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3429000" y="5257800"/>
            <a:ext cx="3657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4D1B0D"/>
                </a:solidFill>
              </a:rPr>
              <a:t>MAGNETIC FIELD </a:t>
            </a:r>
            <a:endParaRPr lang="en-US"/>
          </a:p>
        </p:txBody>
      </p:sp>
      <p:pic>
        <p:nvPicPr>
          <p:cNvPr id="31753" name="Picture 17" descr="solenoid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2133600"/>
            <a:ext cx="7213600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4" grpId="0"/>
      <p:bldP spid="10251" grpId="0"/>
      <p:bldP spid="10252" grpId="0"/>
      <p:bldP spid="10253" grpId="0"/>
      <p:bldP spid="10254" grpId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ＭＳ Ｐゴシック" pitchFamily="-65" charset="-128"/>
            <a:cs typeface="ＭＳ Ｐゴシック" pitchFamily="-65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ＭＳ Ｐゴシック" pitchFamily="-65" charset="-128"/>
            <a:cs typeface="ＭＳ Ｐゴシック" pitchFamily="-65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45902</TotalTime>
  <Words>654</Words>
  <Application>Microsoft Macintosh PowerPoint</Application>
  <PresentationFormat>On-screen Show (4:3)</PresentationFormat>
  <Paragraphs>120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Sarah Sewatsky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Sewatsky User</dc:creator>
  <cp:lastModifiedBy>jill boisse</cp:lastModifiedBy>
  <cp:revision>71</cp:revision>
  <cp:lastPrinted>2011-12-07T00:15:12Z</cp:lastPrinted>
  <dcterms:created xsi:type="dcterms:W3CDTF">2011-12-06T02:22:46Z</dcterms:created>
  <dcterms:modified xsi:type="dcterms:W3CDTF">2013-12-03T19:00:42Z</dcterms:modified>
</cp:coreProperties>
</file>